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8" r:id="rId3"/>
    <p:sldMasterId id="2147483671" r:id="rId4"/>
    <p:sldMasterId id="2147483674" r:id="rId5"/>
    <p:sldMasterId id="2147483679" r:id="rId6"/>
    <p:sldMasterId id="2147483682" r:id="rId7"/>
    <p:sldMasterId id="2147483685" r:id="rId8"/>
    <p:sldMasterId id="2147483688" r:id="rId9"/>
  </p:sldMasterIdLst>
  <p:notesMasterIdLst>
    <p:notesMasterId r:id="rId23"/>
  </p:notesMasterIdLst>
  <p:sldIdLst>
    <p:sldId id="277" r:id="rId10"/>
    <p:sldId id="261" r:id="rId11"/>
    <p:sldId id="341" r:id="rId12"/>
    <p:sldId id="338" r:id="rId13"/>
    <p:sldId id="257" r:id="rId14"/>
    <p:sldId id="259" r:id="rId15"/>
    <p:sldId id="337" r:id="rId16"/>
    <p:sldId id="333" r:id="rId17"/>
    <p:sldId id="342" r:id="rId18"/>
    <p:sldId id="343" r:id="rId19"/>
    <p:sldId id="335" r:id="rId20"/>
    <p:sldId id="340" r:id="rId21"/>
    <p:sldId id="292" r:id="rId22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" initials="K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CC0000"/>
    <a:srgbClr val="CC006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1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37E72-0A17-4671-BCD6-02B0268B40F5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0972F-862D-4755-A680-535CB2E7B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649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.kera.org/video/1283843915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9962E-0526-46D7-8056-6229356ACE57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280726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http://video.kera.org/video/1283843915/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036A36-B3E5-45FD-A575-0C8D7E54F80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92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10.jpe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288340"/>
            <a:ext cx="32432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8</a:t>
            </a:r>
            <a:endParaRPr lang="en-US" sz="9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58900" y="5486399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International Trade</a:t>
            </a:r>
            <a:endParaRPr lang="en-US" sz="48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E5A4D5-130C-4359-8DEC-3E9B93D775B5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9436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E661CC-78A1-46AE-8DAA-344D45A019B3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1C2526-F443-4CD3-8EE2-D9F807EF37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4097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90600" cy="110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524510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31750"/>
            <a:ext cx="8153400" cy="946150"/>
          </a:xfrm>
          <a:noFill/>
        </p:spPr>
        <p:txBody>
          <a:bodyPr/>
          <a:lstStyle>
            <a:lvl1pPr algn="l">
              <a:defRPr sz="40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4572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E1A58-244D-4A74-8152-B9F42FECC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7877119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828800" y="2438400"/>
            <a:ext cx="5245100" cy="393258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1371600"/>
          </a:xfrm>
        </p:spPr>
        <p:txBody>
          <a:bodyPr>
            <a:noAutofit/>
          </a:bodyPr>
          <a:lstStyle>
            <a:lvl1pPr>
              <a:defRPr sz="3200" baseline="0">
                <a:latin typeface="Candara" pitchFamily="34" charset="0"/>
              </a:defRPr>
            </a:lvl1pPr>
            <a:lvl2pPr>
              <a:defRPr sz="2800" baseline="0">
                <a:latin typeface="Candara" pitchFamily="34" charset="0"/>
              </a:defRPr>
            </a:lvl2pPr>
            <a:lvl3pPr>
              <a:defRPr sz="2400" baseline="0">
                <a:latin typeface="Candara" pitchFamily="34" charset="0"/>
              </a:defRPr>
            </a:lvl3pPr>
            <a:lvl4pPr>
              <a:defRPr sz="2000" baseline="0">
                <a:latin typeface="Candara" pitchFamily="34" charset="0"/>
              </a:defRPr>
            </a:lvl4pPr>
            <a:lvl5pPr>
              <a:defRPr sz="20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324100" y="6629400"/>
            <a:ext cx="48006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i="0" kern="120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38443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625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653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slide" Target="../slides/slide5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slide" Target="../slides/slide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slide" Target="../slides/slide5.xml"/><Relationship Id="rId4" Type="http://schemas.openxmlformats.org/officeDocument/2006/relationships/image" Target="../media/image1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slide" Target="../slides/slide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slide" Target="../slides/slide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Relationship Id="rId4" Type="http://schemas.openxmlformats.org/officeDocument/2006/relationships/slide" Target="../slides/slid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7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7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90" r:id="rId4"/>
    <p:sldLayoutId id="2147483691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.kera.org/video/128384391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Arguments </a:t>
            </a:r>
            <a:r>
              <a:rPr lang="en-US" dirty="0" smtClean="0"/>
              <a:t>for  BARTER</a:t>
            </a:r>
            <a:endParaRPr lang="en-US" sz="4400" dirty="0">
              <a:ea typeface="+mj-ea"/>
            </a:endParaRPr>
          </a:p>
        </p:txBody>
      </p:sp>
      <p:pic>
        <p:nvPicPr>
          <p:cNvPr id="86018" name="Picture 2" descr="http://www.sxc.hu/pic/l/b/ba/barunpatro/909780_59550139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9167" y="990600"/>
            <a:ext cx="5562600" cy="5708650"/>
          </a:xfrm>
          <a:prstGeom prst="rect">
            <a:avLst/>
          </a:prstGeom>
          <a:solidFill>
            <a:srgbClr val="FFFFFF">
              <a:alpha val="34901"/>
            </a:srgbClr>
          </a:solidFill>
          <a:ln w="9525">
            <a:noFill/>
            <a:miter lim="800000"/>
            <a:headEnd/>
            <a:tailEnd/>
          </a:ln>
        </p:spPr>
      </p:pic>
      <p:pic>
        <p:nvPicPr>
          <p:cNvPr id="5122" name="Picture 2" descr="F:\barter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800600"/>
            <a:ext cx="2857500" cy="1752600"/>
          </a:xfrm>
          <a:prstGeom prst="rect">
            <a:avLst/>
          </a:prstGeom>
          <a:noFill/>
        </p:spPr>
      </p:pic>
      <p:pic>
        <p:nvPicPr>
          <p:cNvPr id="5123" name="Picture 3" descr="F:\barter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1447800"/>
            <a:ext cx="2343150" cy="2857500"/>
          </a:xfrm>
          <a:prstGeom prst="rect">
            <a:avLst/>
          </a:prstGeom>
          <a:noFill/>
        </p:spPr>
      </p:pic>
      <p:pic>
        <p:nvPicPr>
          <p:cNvPr id="5124" name="Picture 4" descr="F:\barter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400050"/>
            <a:ext cx="32766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505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Sealed Bid Auction</a:t>
            </a:r>
            <a:endParaRPr lang="en-US" dirty="0"/>
          </a:p>
        </p:txBody>
      </p:sp>
      <p:pic>
        <p:nvPicPr>
          <p:cNvPr id="7171" name="Picture 3" descr="F:\MI_sealed_bid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295400"/>
            <a:ext cx="4191000" cy="5029200"/>
          </a:xfrm>
          <a:prstGeom prst="rect">
            <a:avLst/>
          </a:prstGeom>
          <a:noFill/>
        </p:spPr>
      </p:pic>
      <p:pic>
        <p:nvPicPr>
          <p:cNvPr id="8194" name="Picture 2" descr="F:\sealed-realestate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4419600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Vickrey</a:t>
            </a:r>
            <a:r>
              <a:rPr lang="en-US" dirty="0" smtClean="0"/>
              <a:t> Auction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25146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 err="1" smtClean="0"/>
              <a:t>Vickrey</a:t>
            </a:r>
            <a:r>
              <a:rPr lang="en-US" sz="1800" dirty="0" smtClean="0"/>
              <a:t> Auction is a sealed-bid auction where the high bidder wins but pays the second-highest bid.  It’s is also called a </a:t>
            </a:r>
            <a:r>
              <a:rPr lang="en-US" sz="1800" u="sng" dirty="0" smtClean="0"/>
              <a:t>second-price auction</a:t>
            </a:r>
            <a:r>
              <a:rPr lang="en-US" sz="1800" dirty="0" smtClean="0"/>
              <a:t>: the price is not the highest bid but the second-highest bid.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 err="1" smtClean="0"/>
              <a:t>Vickrey</a:t>
            </a:r>
            <a:r>
              <a:rPr lang="en-US" sz="1800" dirty="0" smtClean="0"/>
              <a:t> auction underlies </a:t>
            </a:r>
            <a:r>
              <a:rPr lang="en-US" sz="2000" i="1" dirty="0" smtClean="0"/>
              <a:t>eBay </a:t>
            </a:r>
            <a:r>
              <a:rPr lang="en-US" sz="1800" dirty="0" smtClean="0"/>
              <a:t>because when a bidder submits a bid in the eBay auction, the current “going” price is not the highest bid, but the second-highest bid plus a bid increment. Thus, up to the granularity of the bid increment, the basic eBay auction is a </a:t>
            </a:r>
            <a:r>
              <a:rPr lang="en-US" sz="1800" dirty="0" err="1" smtClean="0"/>
              <a:t>Vickrey</a:t>
            </a:r>
            <a:r>
              <a:rPr lang="en-US" sz="1800" dirty="0" smtClean="0"/>
              <a:t> auction run over time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074" name="Picture 2" descr="F:\vickrey com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3352800"/>
            <a:ext cx="2209800" cy="2667000"/>
          </a:xfrm>
          <a:prstGeom prst="rect">
            <a:avLst/>
          </a:prstGeom>
          <a:noFill/>
        </p:spPr>
      </p:pic>
      <p:pic>
        <p:nvPicPr>
          <p:cNvPr id="6" name="Picture 2" descr="F:\ebayauc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124200"/>
            <a:ext cx="6096001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ebay</a:t>
            </a:r>
            <a:r>
              <a:rPr lang="en-US" dirty="0" smtClean="0"/>
              <a:t>   Porsche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F:\evayporsch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73914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Winner’s Curse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81400"/>
            <a:ext cx="8839200" cy="3048000"/>
          </a:xfrm>
        </p:spPr>
        <p:txBody>
          <a:bodyPr>
            <a:no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I paid too much for it, but it's worth it</a:t>
            </a:r>
            <a:r>
              <a:rPr lang="en-US" sz="2400" dirty="0" smtClean="0">
                <a:solidFill>
                  <a:srgbClr val="FF0000"/>
                </a:solidFill>
              </a:rPr>
              <a:t>.  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Auctions, by their nature, select optimistic bidders. 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This </a:t>
            </a:r>
            <a:r>
              <a:rPr lang="en-US" sz="2400" dirty="0" smtClean="0"/>
              <a:t>phenomenon—that auctions tend to select the bidder with the highest estimate, and the highest estimate is larger than the true value most of the time—is known as </a:t>
            </a:r>
            <a:r>
              <a:rPr lang="en-US" sz="2400" i="1" dirty="0" smtClean="0"/>
              <a:t>the winner’s curse.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 smtClean="0"/>
              <a:t>savvy bidder corrects for the winner’s curse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4098" name="Picture 2" descr="F:\winners cur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914400"/>
            <a:ext cx="5867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3795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0"/>
            <a:ext cx="8839200" cy="838200"/>
          </a:xfrm>
        </p:spPr>
        <p:txBody>
          <a:bodyPr>
            <a:noAutofit/>
          </a:bodyPr>
          <a:lstStyle/>
          <a:p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Auction has been used to trade antiques and fine arts to the stock exchanges and government purchases.   </a:t>
            </a:r>
          </a:p>
          <a:p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Auction, in Latin, means “to increase”.  What auction that you have experienced or familiar with?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43000"/>
            <a:ext cx="3881074" cy="384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:\auction toda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0"/>
            <a:ext cx="2857500" cy="2143125"/>
          </a:xfrm>
          <a:prstGeom prst="rect">
            <a:avLst/>
          </a:prstGeom>
          <a:noFill/>
        </p:spPr>
      </p:pic>
      <p:pic>
        <p:nvPicPr>
          <p:cNvPr id="5" name="Picture 3" descr="F:\auction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00200"/>
            <a:ext cx="3381375" cy="3581400"/>
          </a:xfrm>
          <a:prstGeom prst="rect">
            <a:avLst/>
          </a:prstGeom>
          <a:noFill/>
        </p:spPr>
      </p:pic>
      <p:pic>
        <p:nvPicPr>
          <p:cNvPr id="1028" name="Picture 4" descr="F:\fish aucti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2133600"/>
            <a:ext cx="22860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38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For a look at a real-world equilibrium, click the picture below to see the </a:t>
            </a:r>
            <a:r>
              <a:rPr lang="en-US" sz="2800" dirty="0" err="1" smtClean="0"/>
              <a:t>Aalsmeer</a:t>
            </a:r>
            <a:r>
              <a:rPr lang="en-US" sz="2800" dirty="0" smtClean="0"/>
              <a:t> Dutch Tulip auction in action.  (3 minutes)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-31750"/>
            <a:ext cx="8153400" cy="946150"/>
          </a:xfrm>
          <a:prstGeom prst="rect">
            <a:avLst/>
          </a:prstGeom>
        </p:spPr>
        <p:txBody>
          <a:bodyPr/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 look…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362200" y="3048000"/>
            <a:ext cx="3096491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332812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Slave Auction,  Tulip Mania</a:t>
            </a:r>
            <a:endParaRPr lang="en-US" dirty="0"/>
          </a:p>
        </p:txBody>
      </p:sp>
      <p:pic>
        <p:nvPicPr>
          <p:cNvPr id="9218" name="Picture 2" descr="F:\slaveaucto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4495800" cy="4495800"/>
          </a:xfrm>
          <a:prstGeom prst="rect">
            <a:avLst/>
          </a:prstGeom>
          <a:noFill/>
        </p:spPr>
      </p:pic>
      <p:pic>
        <p:nvPicPr>
          <p:cNvPr id="9219" name="Picture 3" descr="F:\tulip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371600"/>
            <a:ext cx="3276600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4525963"/>
          </a:xfrm>
        </p:spPr>
        <p:txBody>
          <a:bodyPr/>
          <a:lstStyle/>
          <a:p>
            <a:pPr marL="798513" indent="-457200">
              <a:buBlip>
                <a:blip r:embed="rId2"/>
              </a:buBlip>
            </a:pPr>
            <a:r>
              <a:rPr lang="en-US" dirty="0" smtClean="0"/>
              <a:t>The types of Auctions:  </a:t>
            </a:r>
          </a:p>
          <a:p>
            <a:pPr marL="1200150" lvl="1" indent="-457200">
              <a:buBlip>
                <a:blip r:embed="rId2"/>
              </a:buBlip>
            </a:pPr>
            <a:r>
              <a:rPr lang="en-US" dirty="0" smtClean="0"/>
              <a:t>English Auction</a:t>
            </a:r>
          </a:p>
          <a:p>
            <a:pPr marL="1200150" lvl="1" indent="-457200">
              <a:buBlip>
                <a:blip r:embed="rId2"/>
              </a:buBlip>
            </a:pPr>
            <a:r>
              <a:rPr lang="en-US" dirty="0" smtClean="0"/>
              <a:t>Dutch Auction</a:t>
            </a:r>
          </a:p>
          <a:p>
            <a:pPr marL="1200150" lvl="1" indent="-457200">
              <a:buBlip>
                <a:blip r:embed="rId2"/>
              </a:buBlip>
            </a:pPr>
            <a:r>
              <a:rPr lang="en-US" dirty="0" smtClean="0"/>
              <a:t>Sealed-Bid (Silent) Auction</a:t>
            </a:r>
          </a:p>
          <a:p>
            <a:pPr marL="1200150" lvl="1" indent="-457200">
              <a:buBlip>
                <a:blip r:embed="rId2"/>
              </a:buBlip>
            </a:pPr>
            <a:r>
              <a:rPr lang="en-US" dirty="0" err="1" smtClean="0"/>
              <a:t>Vickrey</a:t>
            </a:r>
            <a:r>
              <a:rPr lang="en-US" dirty="0" smtClean="0"/>
              <a:t> Auction</a:t>
            </a:r>
            <a:endParaRPr lang="en-US" dirty="0"/>
          </a:p>
          <a:p>
            <a:pPr marL="798513" indent="-457200">
              <a:buBlip>
                <a:blip r:embed="rId2"/>
              </a:buBlip>
            </a:pPr>
            <a:r>
              <a:rPr lang="en-US" dirty="0" smtClean="0"/>
              <a:t>Winner’s Curse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26413" y="6210300"/>
            <a:ext cx="635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  <a:hlinkClick r:id="" action="ppaction://noaction"/>
              </a:rPr>
              <a:t>To Video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9096" y="6273798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First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spc="60" dirty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Active Learning</a:t>
            </a:r>
            <a:endParaRPr lang="en-US" sz="10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04800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AUCTION 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65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English Auction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153400" cy="26670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Commonly used for selling antiques, arts, cattle, used cars.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Bids increase until no one is willing to top the current bid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sz="6000" dirty="0" smtClean="0"/>
          </a:p>
          <a:p>
            <a:endParaRPr lang="en-US" sz="7200" dirty="0" smtClean="0"/>
          </a:p>
          <a:p>
            <a:pPr>
              <a:buFont typeface="Arial" pitchFamily="34" charset="0"/>
              <a:buChar char="•"/>
            </a:pPr>
            <a:endParaRPr lang="en-US" sz="2600" dirty="0" smtClean="0"/>
          </a:p>
          <a:p>
            <a:endParaRPr lang="en-US" dirty="0"/>
          </a:p>
        </p:txBody>
      </p:sp>
      <p:pic>
        <p:nvPicPr>
          <p:cNvPr id="6147" name="Picture 3" descr="F:\hug auc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381375"/>
            <a:ext cx="7620000" cy="3476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Auction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28956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The Dutch auction is like an English auction, except that prices start high and are successively dropped until a bidder accepts the going price, at which point the auction ends.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The Dutch auction is so-named because it is used to sell cut </a:t>
            </a:r>
            <a:r>
              <a:rPr lang="en-US" sz="2000" dirty="0" err="1" smtClean="0"/>
              <a:t>ﬂowers</a:t>
            </a:r>
            <a:r>
              <a:rPr lang="en-US" sz="2000" dirty="0" smtClean="0"/>
              <a:t> in Holland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pic>
        <p:nvPicPr>
          <p:cNvPr id="2050" name="Picture 2" descr="F:\dutch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505200"/>
            <a:ext cx="2971800" cy="2581275"/>
          </a:xfrm>
          <a:prstGeom prst="rect">
            <a:avLst/>
          </a:prstGeom>
          <a:noFill/>
        </p:spPr>
      </p:pic>
      <p:pic>
        <p:nvPicPr>
          <p:cNvPr id="2051" name="Picture 3" descr="F:\dutch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895600"/>
            <a:ext cx="4267200" cy="3076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Auction</a:t>
            </a:r>
            <a:endParaRPr lang="en-US" dirty="0"/>
          </a:p>
        </p:txBody>
      </p:sp>
      <p:pic>
        <p:nvPicPr>
          <p:cNvPr id="2052" name="Picture 4" descr="F:\dutch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2514600" cy="4762500"/>
          </a:xfrm>
          <a:prstGeom prst="rect">
            <a:avLst/>
          </a:prstGeom>
          <a:noFill/>
        </p:spPr>
      </p:pic>
      <p:pic>
        <p:nvPicPr>
          <p:cNvPr id="2053" name="Picture 5" descr="F:\flowerauc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676400"/>
            <a:ext cx="4343400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Sealed Bid Auction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25908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6200" dirty="0" smtClean="0"/>
              <a:t>In a sealed-bid auction, bids are opened simultaneously, and the highest bidder wins the item and pays his bid.</a:t>
            </a:r>
          </a:p>
          <a:p>
            <a:pPr>
              <a:buFont typeface="Arial" pitchFamily="34" charset="0"/>
              <a:buChar char="•"/>
            </a:pPr>
            <a:r>
              <a:rPr lang="en-US" sz="6200" dirty="0" smtClean="0"/>
              <a:t>The analysis of the sealed-bid auction is more challenging because the bidders don’t have a dominant strategy</a:t>
            </a:r>
            <a:r>
              <a:rPr lang="en-US" sz="6200" dirty="0" smtClean="0"/>
              <a:t>.</a:t>
            </a:r>
            <a:endParaRPr lang="en-US" sz="6200" dirty="0" smtClean="0"/>
          </a:p>
        </p:txBody>
      </p:sp>
      <p:pic>
        <p:nvPicPr>
          <p:cNvPr id="7170" name="Picture 2" descr="F:\sealedbi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505200"/>
            <a:ext cx="2857500" cy="1914525"/>
          </a:xfrm>
          <a:prstGeom prst="rect">
            <a:avLst/>
          </a:prstGeom>
          <a:noFill/>
        </p:spPr>
      </p:pic>
      <p:pic>
        <p:nvPicPr>
          <p:cNvPr id="7172" name="Picture 4" descr="F:\silent auc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3581400"/>
            <a:ext cx="37338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410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352f3ba8ee36057a93c99706def418699ad328b"/>
</p:tagLst>
</file>

<file path=ppt/theme/theme1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3e theme</Template>
  <TotalTime>2206</TotalTime>
  <Words>367</Words>
  <Application>Microsoft Office PowerPoint</Application>
  <PresentationFormat>On-screen Show (4:3)</PresentationFormat>
  <Paragraphs>44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newer Krugman 3e theme</vt:lpstr>
      <vt:lpstr>Krugman 3e main content</vt:lpstr>
      <vt:lpstr>1_Custom Design</vt:lpstr>
      <vt:lpstr>4_Custom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Arguments for  BARTER</vt:lpstr>
      <vt:lpstr>Auction</vt:lpstr>
      <vt:lpstr>Take a look…</vt:lpstr>
      <vt:lpstr>Slave Auction,  Tulip Mania</vt:lpstr>
      <vt:lpstr>Slide 5</vt:lpstr>
      <vt:lpstr>English Auction</vt:lpstr>
      <vt:lpstr>Dutch Auction</vt:lpstr>
      <vt:lpstr>Dutch Auction</vt:lpstr>
      <vt:lpstr>Sealed Bid Auction</vt:lpstr>
      <vt:lpstr>Sealed Bid Auction</vt:lpstr>
      <vt:lpstr>Vickrey Auction</vt:lpstr>
      <vt:lpstr>ebay   Porsche</vt:lpstr>
      <vt:lpstr>Winner’s Curse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106</cp:revision>
  <dcterms:created xsi:type="dcterms:W3CDTF">2012-06-28T14:18:03Z</dcterms:created>
  <dcterms:modified xsi:type="dcterms:W3CDTF">2016-01-12T20:05:56Z</dcterms:modified>
</cp:coreProperties>
</file>